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B8"/>
    <a:srgbClr val="A578B4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k-SK" sz="48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Aká skúsenosť ste mali s touto nemocnicou?</a:t>
            </a:r>
            <a:endParaRPr lang="en-GB" sz="4800" b="1" dirty="0">
              <a:solidFill>
                <a:srgbClr val="005EB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6227098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k-SK" sz="20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NHS prieskum medzi dospelými pacientami, ktorí boli hospitalizovaní v roku 2026</a:t>
            </a:r>
            <a:r>
              <a:rPr lang="en-US" sz="20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en-GB" sz="2000" b="1" dirty="0">
              <a:solidFill>
                <a:srgbClr val="005EB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83870" y="4109617"/>
            <a:ext cx="6227098" cy="2739354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k-SK" sz="1500" dirty="0">
                <a:latin typeface="Helvetica" panose="020B0604020202020204" pitchFamily="34" charset="0"/>
                <a:cs typeface="Helvetica" panose="020B0604020202020204" pitchFamily="34" charset="0"/>
              </a:rPr>
              <a:t>Nemocnica realizuje prieskum s cieľom zistiť, ako pacienti hodnotia starostlivosť, ktorú dostali počas ich jednodňovej hospitalizácie.</a:t>
            </a:r>
            <a:endParaRPr lang="en-US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GB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sk-SK" sz="1500" dirty="0">
                <a:latin typeface="Helvetica" panose="020B0604020202020204" pitchFamily="34" charset="0"/>
                <a:cs typeface="Helvetica" panose="020B0604020202020204" pitchFamily="34" charset="0"/>
              </a:rPr>
              <a:t>Ide o súčasť celoštátneho programu zameraného na </a:t>
            </a:r>
            <a:r>
              <a:rPr lang="sk-SK" sz="15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zlepšenie</a:t>
            </a:r>
            <a:r>
              <a:rPr lang="sk-SK" sz="15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sk-SK" sz="15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skúseností pacientov počas ich pobytu v nemocnici</a:t>
            </a:r>
            <a:r>
              <a:rPr lang="sk-SK" sz="1500" b="1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r>
              <a:rPr lang="sk-SK" sz="1500" dirty="0">
                <a:latin typeface="Helvetica" panose="020B0604020202020204" pitchFamily="34" charset="0"/>
                <a:cs typeface="Helvetica" panose="020B0604020202020204" pitchFamily="34" charset="0"/>
              </a:rPr>
              <a:t> Účasť v prieskume je </a:t>
            </a:r>
            <a:r>
              <a:rPr lang="sk-SK" sz="15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dobrovoľná</a:t>
            </a:r>
            <a:r>
              <a:rPr lang="sk-SK" sz="1500" dirty="0">
                <a:latin typeface="Helvetica" panose="020B0604020202020204" pitchFamily="34" charset="0"/>
                <a:cs typeface="Helvetica" panose="020B0604020202020204" pitchFamily="34" charset="0"/>
              </a:rPr>
              <a:t> a všetky odpovede sú </a:t>
            </a:r>
            <a:r>
              <a:rPr lang="sk-SK" sz="1500" b="1" dirty="0">
                <a:solidFill>
                  <a:srgbClr val="005EB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dôverné</a:t>
            </a:r>
            <a:r>
              <a:rPr lang="sk-SK" sz="15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en-US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sk-SK" sz="1500" dirty="0">
                <a:latin typeface="Helvetica" panose="020B0604020202020204" pitchFamily="34" charset="0"/>
                <a:cs typeface="Helvetica" panose="020B0604020202020204" pitchFamily="34" charset="0"/>
              </a:rPr>
              <a:t>Ak vás pozvú, aby ste sa zúčastnili prieskumu, vaše meno, telefónne číslo a poštová adresa budú poskytnuté výskumníkom, ktorí vám zašlú list a budú posielať pripomienky prostredníctvom SMS správ.  Dotazník môžete vyplniť online alebo na papieri</a:t>
            </a:r>
            <a:endParaRPr lang="en-GB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sk-SK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Ak sa </a:t>
            </a:r>
            <a:r>
              <a:rPr lang="sk-SK" sz="1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nechcete</a:t>
            </a:r>
            <a:r>
              <a:rPr lang="sk-SK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zúčastniť alebo máte akékoľvek otázky týkajúce sa prieskumu, kontaktujte prosím:</a:t>
            </a:r>
            <a:endParaRPr lang="en-GB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sk-SK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</a:t>
            </a:r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sk-SK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Telefónne číslo Trustu (povinné)</a:t>
            </a:r>
            <a:endParaRPr lang="en-GB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sk-SK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</a:t>
            </a:r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sk-SK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E-mailová adresa Trustu (ak je</a:t>
            </a:r>
            <a:endParaRPr lang="en-GB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sk-SK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 dispozícii)</a:t>
            </a:r>
            <a:endParaRPr lang="en-GB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sk-SK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</a:t>
            </a:r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sk-SK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Adresa Trustu</a:t>
            </a:r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sk-SK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(ak je k dispozícii)</a:t>
            </a:r>
            <a:endParaRPr lang="en-GB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8967174"/>
            <a:ext cx="3387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>
                <a:solidFill>
                  <a:schemeClr val="bg1"/>
                </a:solidFill>
                <a:cs typeface="Helvetica" panose="020B0604020202020204" pitchFamily="34" charset="0"/>
              </a:rPr>
              <a:t>Prieskum NHS medzi dospelými pacientmi, ktorí boli hospitalizovaní, má povolenie podľa § 251 (Zákon o NHS z roku 2006) na spracovanie kontaktných údajov.</a:t>
            </a:r>
            <a:endParaRPr lang="en-GB" sz="1200" dirty="0">
              <a:solidFill>
                <a:schemeClr val="bg1"/>
              </a:solidFill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544215-46B3-4F26-BF2F-D8B95913A525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1FF7BCB8-8B45-4AE4-9097-83F2204703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9FE75B-6567-43F2-B317-99B36D2A763E}"/>
</file>

<file path=docMetadata/LabelInfo.xml><?xml version="1.0" encoding="utf-8"?>
<clbl:labelList xmlns:clbl="http://schemas.microsoft.com/office/2020/mipLabelMetadata">
  <clbl:label id="{ca0452ff-490b-4e36-85c4-c3405a8330e9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177</Words>
  <Application>Microsoft Office PowerPoint</Application>
  <PresentationFormat>A4 Paper (210x297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2025-09-25T14:06:56Z</dcterms:created>
  <dcterms:modified xsi:type="dcterms:W3CDTF">2026-09-28T13:22:48Z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